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17108-77FA-8217-3D80-52A9C24231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DFA93D-4B13-2C77-EFB5-4328A8BDE6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1D4FC-A165-9D3B-5CD1-48867BA29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73E7-05B1-7F44-A71F-7A70177101A9}" type="datetimeFigureOut">
              <a:rPr lang="en-US" smtClean="0"/>
              <a:t>1/27/26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32FA9-A956-BA45-9A21-0C4F4DFCB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AF7E1-FD15-2BF6-AA51-4CF00050F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429D-13BB-F74D-A481-27A667A44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64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58DC1-6CF5-39CB-F08B-1A7387234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C42DA-CD62-B41B-1EA4-F12D24EB09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45F6A-191C-7C86-67CF-D6820DD21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73E7-05B1-7F44-A71F-7A70177101A9}" type="datetimeFigureOut">
              <a:rPr lang="en-US" smtClean="0"/>
              <a:t>1/27/26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A31EE-A8A9-2365-D451-42E21FA84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F71D2-4B0E-7B40-3EEF-D47EDB74E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429D-13BB-F74D-A481-27A667A44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639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12E2A0-4F56-E4AE-3C69-678445704E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21A8BD-2BC9-3C39-EF65-298B5CD578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38F5DE-F4EA-3867-E8F2-2CFE81757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73E7-05B1-7F44-A71F-7A70177101A9}" type="datetimeFigureOut">
              <a:rPr lang="en-US" smtClean="0"/>
              <a:t>1/27/26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8A333-6F64-BAE9-E929-A1D3CF166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786B2-B37C-5120-E829-3BBDB76D4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429D-13BB-F74D-A481-27A667A44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779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D56FE-41C3-68C5-0EC7-7F03ED14C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50C78-B5C0-298D-0088-CC4856F5B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763F30-39DE-E36C-BBF9-E07662BCD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73E7-05B1-7F44-A71F-7A70177101A9}" type="datetimeFigureOut">
              <a:rPr lang="en-US" smtClean="0"/>
              <a:t>1/27/26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58E2E3-AF5D-E45A-623B-F6EC774C5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51513-7A04-01DF-BCE2-62362FC43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429D-13BB-F74D-A481-27A667A44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723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F4995-77BF-A5F5-BA66-E146A169D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C47AE8-59C3-CA8D-E652-540A791FD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4831A6-E46A-AD78-AD11-D91BC66CB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73E7-05B1-7F44-A71F-7A70177101A9}" type="datetimeFigureOut">
              <a:rPr lang="en-US" smtClean="0"/>
              <a:t>1/27/26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93EF9-02A5-D474-2873-875194592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E81DB-BB89-0866-4856-E8E48768C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429D-13BB-F74D-A481-27A667A44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70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F5907-B7E6-6395-0B29-3764D3520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FA439-0B97-05EF-F82E-61F534489F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7BD98-9412-B98E-D006-9E88327502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FF79B8-7A5E-8776-D78B-26E061140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73E7-05B1-7F44-A71F-7A70177101A9}" type="datetimeFigureOut">
              <a:rPr lang="en-US" smtClean="0"/>
              <a:t>1/27/26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60F049-941B-AC34-FF37-2E4D0B481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2818AE-71E8-15C1-2A02-549284285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429D-13BB-F74D-A481-27A667A44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458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D675A-A597-351B-FD62-92A30F53C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746DC6-7F5F-EA1A-BB16-F27B28A66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8FE8FE-3DDD-7E39-B1C0-6ABD5414B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E23F56-C870-68A9-D554-CA1A7B5A7F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E5BF9-0F71-0396-0C35-915ED83FC1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9B12EE-6765-9277-3EA5-7CB5B567B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73E7-05B1-7F44-A71F-7A70177101A9}" type="datetimeFigureOut">
              <a:rPr lang="en-US" smtClean="0"/>
              <a:t>1/27/26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4B01FB-FD41-D373-2C60-7CEC681AC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A7D52F-B7E1-ADA1-6931-57A47429A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429D-13BB-F74D-A481-27A667A44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809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125C2-161C-FCCB-5474-503DDBE12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AEB187-D466-D384-1B07-63D1B4F1E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73E7-05B1-7F44-A71F-7A70177101A9}" type="datetimeFigureOut">
              <a:rPr lang="en-US" smtClean="0"/>
              <a:t>1/27/26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73523A-7822-9D59-B01D-A9B1F0FB2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69711F-FF6A-5613-7E9A-6116A6F44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429D-13BB-F74D-A481-27A667A44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191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C289F6-317D-6ACB-6212-34759F5C1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73E7-05B1-7F44-A71F-7A70177101A9}" type="datetimeFigureOut">
              <a:rPr lang="en-US" smtClean="0"/>
              <a:t>1/27/26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CD56CA-DE4F-019A-55E0-80DFC73E7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B6F518-9C63-F531-F0A3-2F1C484D1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429D-13BB-F74D-A481-27A667A44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18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85D89-FE29-87B8-5E81-9986647D3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9C641-B6B1-4110-ED94-B7FB9D110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F86A80-57CC-B708-F3EE-A8F5156DE4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680357-252E-AE4D-D787-0D2F1896A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73E7-05B1-7F44-A71F-7A70177101A9}" type="datetimeFigureOut">
              <a:rPr lang="en-US" smtClean="0"/>
              <a:t>1/27/26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99FC30-3477-F54F-E3AE-483232BA1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55F4FD-760D-D3D1-DBD3-82E11F23A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429D-13BB-F74D-A481-27A667A44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89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B8E5D-3026-FFC0-1C69-8535D18EF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1F87AA-D1C4-DFA6-A3C8-D3F21B5285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B535C3-C542-6A46-26A2-F5353CC7D1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9CFD89-B267-3047-838A-9B8BE0CD8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73E7-05B1-7F44-A71F-7A70177101A9}" type="datetimeFigureOut">
              <a:rPr lang="en-US" smtClean="0"/>
              <a:t>1/27/26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F8F6BD-174E-B7D7-A145-0BF3E6599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471C2-4059-FEEE-6242-E2FED64C0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429D-13BB-F74D-A481-27A667A44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971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5C2A25-7B04-8115-1C75-6AAF4C578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BF3FD-84F4-75C4-D485-339F5250A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37031E-F352-53A9-59D2-DBC79733DA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BD73E7-05B1-7F44-A71F-7A70177101A9}" type="datetimeFigureOut">
              <a:rPr lang="en-US" smtClean="0"/>
              <a:t>1/27/26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F7B0E-61F7-18CD-A7C6-D2B87A464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A2258D-78DC-1590-F494-003266735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69429D-13BB-F74D-A481-27A667A44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867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boutkidshealth.ca/sleep-benefits-and-recommended-amounts-for-children" TargetMode="External"/><Relationship Id="rId2" Type="http://schemas.openxmlformats.org/officeDocument/2006/relationships/hyperlink" Target="https://kidshealth.org/en/parents/sleep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2AE32-93F1-F678-8860-D2E6BEC62C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The Importance of Sleep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063B84-9CE5-8327-D5D5-EE90F7BAD5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CSM website 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A8C4F66-9E52-1F3F-B965-857295D010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3862" y="3803712"/>
            <a:ext cx="3030396" cy="2703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354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28CFB-64C1-C674-5939-DC29376D9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Good websites for information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25C35-8A0B-4B24-E220-6C7A025DD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kidshealth.org</a:t>
            </a:r>
            <a:r>
              <a:rPr lang="en-US" dirty="0">
                <a:hlinkClick r:id="rId2"/>
              </a:rPr>
              <a:t>/en/parents/sleep.html</a:t>
            </a:r>
            <a:endParaRPr lang="en-CA" dirty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err="1">
                <a:hlinkClick r:id="rId3"/>
              </a:rPr>
              <a:t>www.aboutkidshealth.ca</a:t>
            </a:r>
            <a:r>
              <a:rPr lang="en-US" dirty="0">
                <a:hlinkClick r:id="rId3"/>
              </a:rPr>
              <a:t>/sleep-benefits-and-recommended-amounts-for-children</a:t>
            </a:r>
            <a:r>
              <a:rPr lang="en-CA" dirty="0"/>
              <a:t> 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7492C15-E5B7-E30C-7A0B-6F022EFF65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5039" y="3672631"/>
            <a:ext cx="3331298" cy="1962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256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8B532-1CD8-CED9-573A-44C2E9FFB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Key Information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FDA02-F4CA-A492-89E4-E99C8A0B7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418" y="1253331"/>
            <a:ext cx="10515600" cy="4351338"/>
          </a:xfrm>
        </p:spPr>
        <p:txBody>
          <a:bodyPr>
            <a:normAutofit/>
          </a:bodyPr>
          <a:lstStyle/>
          <a:p>
            <a:r>
              <a:rPr lang="en-CA" sz="2400" dirty="0"/>
              <a:t>Recommended amount of sleep for kids including nap </a:t>
            </a:r>
            <a:r>
              <a:rPr lang="en-CA" sz="2400" b="0" i="0" u="none" strike="noStrike" dirty="0">
                <a:effectLst/>
              </a:rPr>
              <a:t>The recommended amount of sleep is simply a guideline, as each child is different. Sometimes your child might need a little more sleep than what is recommended and other times they may feel fine with a little less.</a:t>
            </a:r>
            <a:endParaRPr lang="en-US" sz="24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ECF0A4E-258D-B807-23DB-C6E1E74F98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4699051"/>
              </p:ext>
            </p:extLst>
          </p:nvPr>
        </p:nvGraphicFramePr>
        <p:xfrm>
          <a:off x="536418" y="2784173"/>
          <a:ext cx="7239000" cy="3230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4037154823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7045326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CA">
                          <a:effectLst/>
                        </a:rPr>
                        <a:t>Age</a:t>
                      </a:r>
                      <a:endParaRPr lang="en-CA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CA">
                          <a:effectLst/>
                        </a:rPr>
                        <a:t>Recommended amount of sleep</a:t>
                      </a:r>
                      <a:endParaRPr lang="en-CA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95250" marR="95250" marT="95250" marB="95250" anchor="ctr"/>
                </a:tc>
                <a:extLst>
                  <a:ext uri="{0D108BD9-81ED-4DB2-BD59-A6C34878D82A}">
                    <a16:rowId xmlns:a16="http://schemas.microsoft.com/office/drawing/2014/main" val="39856515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CA">
                          <a:effectLst/>
                        </a:rPr>
                        <a:t>Newborns (0 to 3 months)​</a:t>
                      </a:r>
                      <a:endParaRPr lang="en-CA">
                        <a:solidFill>
                          <a:srgbClr val="373F46"/>
                        </a:solidFill>
                        <a:effectLst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CA">
                          <a:effectLst/>
                        </a:rPr>
                        <a:t>14 to 17 hours (3 to 4 hours at a time)</a:t>
                      </a:r>
                      <a:endParaRPr lang="en-CA">
                        <a:solidFill>
                          <a:srgbClr val="373F46"/>
                        </a:solidFill>
                        <a:effectLst/>
                      </a:endParaRPr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35175561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CA">
                          <a:effectLst/>
                        </a:rPr>
                        <a:t>Babies (4 to 11 months)</a:t>
                      </a:r>
                      <a:endParaRPr lang="en-CA">
                        <a:solidFill>
                          <a:srgbClr val="373F46"/>
                        </a:solidFill>
                        <a:effectLst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CA">
                          <a:effectLst/>
                        </a:rPr>
                        <a:t>​12 to 15 hours</a:t>
                      </a:r>
                      <a:endParaRPr lang="en-CA">
                        <a:solidFill>
                          <a:srgbClr val="373F46"/>
                        </a:solidFill>
                        <a:effectLst/>
                      </a:endParaRPr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41161905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CA">
                          <a:effectLst/>
                        </a:rPr>
                        <a:t>Toddlers (1 to 2 years)</a:t>
                      </a:r>
                      <a:endParaRPr lang="en-CA">
                        <a:solidFill>
                          <a:srgbClr val="373F46"/>
                        </a:solidFill>
                        <a:effectLst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CA">
                          <a:effectLst/>
                        </a:rPr>
                        <a:t>​11 to 14 hours</a:t>
                      </a:r>
                      <a:endParaRPr lang="en-CA">
                        <a:solidFill>
                          <a:srgbClr val="373F46"/>
                        </a:solidFill>
                        <a:effectLst/>
                      </a:endParaRPr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15305069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CA">
                          <a:effectLst/>
                        </a:rPr>
                        <a:t>Pre-schoolers (3 to 5 years)</a:t>
                      </a:r>
                      <a:endParaRPr lang="en-CA">
                        <a:solidFill>
                          <a:srgbClr val="373F46"/>
                        </a:solidFill>
                        <a:effectLst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CA">
                          <a:effectLst/>
                        </a:rPr>
                        <a:t>​10 to 13 hours</a:t>
                      </a:r>
                      <a:endParaRPr lang="en-CA">
                        <a:solidFill>
                          <a:srgbClr val="373F46"/>
                        </a:solidFill>
                        <a:effectLst/>
                      </a:endParaRPr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21898180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CA">
                          <a:effectLst/>
                        </a:rPr>
                        <a:t>School-aged children (6 to 13 years)</a:t>
                      </a:r>
                      <a:endParaRPr lang="en-CA">
                        <a:solidFill>
                          <a:srgbClr val="373F46"/>
                        </a:solidFill>
                        <a:effectLst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CA">
                          <a:effectLst/>
                        </a:rPr>
                        <a:t>9 to 11 hours</a:t>
                      </a:r>
                      <a:endParaRPr lang="en-CA">
                        <a:solidFill>
                          <a:srgbClr val="373F46"/>
                        </a:solidFill>
                        <a:effectLst/>
                      </a:endParaRPr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24460370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CA">
                          <a:effectLst/>
                        </a:rPr>
                        <a:t>Teenagers (14 to 17 years)</a:t>
                      </a:r>
                      <a:endParaRPr lang="en-CA">
                        <a:solidFill>
                          <a:srgbClr val="373F46"/>
                        </a:solidFill>
                        <a:effectLst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CA" dirty="0">
                          <a:effectLst/>
                        </a:rPr>
                        <a:t>8 to 10 hours</a:t>
                      </a:r>
                      <a:endParaRPr lang="en-CA" dirty="0">
                        <a:solidFill>
                          <a:srgbClr val="373F46"/>
                        </a:solidFill>
                        <a:effectLst/>
                      </a:endParaRPr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641672263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91732FA0-A232-1EA1-5911-8EC0F7E7CA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0797" y="3128086"/>
            <a:ext cx="3153003" cy="19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548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FE046-0494-F61A-F87D-953B11EAF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Key Information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C827-4E2F-FF5B-752C-EC925F45B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0" i="0" dirty="0">
                <a:solidFill>
                  <a:srgbClr val="373F47"/>
                </a:solidFill>
                <a:effectLst/>
              </a:rPr>
              <a:t>Lack of sleep causes irritability, increased stress, forgetfulness, difficulties with learning and low motivation. Over time, it can contribute to anxiety and depression.</a:t>
            </a:r>
          </a:p>
          <a:p>
            <a:r>
              <a:rPr lang="en-CA" b="0" i="0" dirty="0">
                <a:solidFill>
                  <a:srgbClr val="373F47"/>
                </a:solidFill>
                <a:effectLst/>
              </a:rPr>
              <a:t>Sleep time guidelines depend on a child's age. Every child is different, so take time to figure out what works best for your child.</a:t>
            </a:r>
            <a:endParaRPr lang="en-CA" b="0" i="0" dirty="0">
              <a:solidFill>
                <a:srgbClr val="373F47"/>
              </a:solidFill>
              <a:effectLst/>
              <a:latin typeface="Noto Sans" panose="020B0502040504020204" pitchFamily="34" charset="0"/>
            </a:endParaRP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43B6D4-3C80-6E69-1FBC-E831B5D8F6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554" y="4037117"/>
            <a:ext cx="4216852" cy="260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817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C4FA6-DBA7-D532-3C8A-748CE34C2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Benefits of Sleep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7B28C-A293-0FF3-3A94-F2C7A3506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0" i="0" dirty="0">
                <a:solidFill>
                  <a:srgbClr val="373F47"/>
                </a:solidFill>
                <a:effectLst/>
              </a:rPr>
              <a:t>Children who consistently get a good night’s sleep:</a:t>
            </a:r>
          </a:p>
          <a:p>
            <a:r>
              <a:rPr lang="en-CA" b="0" i="0" dirty="0">
                <a:solidFill>
                  <a:srgbClr val="333333"/>
                </a:solidFill>
                <a:effectLst/>
              </a:rPr>
              <a:t>are more creative</a:t>
            </a:r>
          </a:p>
          <a:p>
            <a:r>
              <a:rPr lang="en-CA" b="0" i="0" dirty="0">
                <a:solidFill>
                  <a:srgbClr val="333333"/>
                </a:solidFill>
                <a:effectLst/>
              </a:rPr>
              <a:t>can concentrate on tasks for longer</a:t>
            </a:r>
          </a:p>
          <a:p>
            <a:r>
              <a:rPr lang="en-CA" b="0" i="0" dirty="0">
                <a:solidFill>
                  <a:srgbClr val="333333"/>
                </a:solidFill>
                <a:effectLst/>
              </a:rPr>
              <a:t>have better problem-solving abilities</a:t>
            </a:r>
          </a:p>
          <a:p>
            <a:r>
              <a:rPr lang="en-CA" b="0" i="0" dirty="0">
                <a:solidFill>
                  <a:srgbClr val="333333"/>
                </a:solidFill>
                <a:effectLst/>
              </a:rPr>
              <a:t>are better able to make positive decisions</a:t>
            </a:r>
          </a:p>
          <a:p>
            <a:r>
              <a:rPr lang="en-CA" b="0" i="0" dirty="0">
                <a:solidFill>
                  <a:srgbClr val="333333"/>
                </a:solidFill>
                <a:effectLst/>
              </a:rPr>
              <a:t>are more able to learn and remember new things</a:t>
            </a:r>
          </a:p>
          <a:p>
            <a:r>
              <a:rPr lang="en-CA" b="0" i="0" dirty="0">
                <a:solidFill>
                  <a:srgbClr val="333333"/>
                </a:solidFill>
                <a:effectLst/>
              </a:rPr>
              <a:t>have more energy during the day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9992819-33A7-20F1-6AAD-CAAFEB6853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0377" y="2615446"/>
            <a:ext cx="2819364" cy="257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810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5EB4E-29D9-8154-D999-A7FDF8B82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Some Signs and Symptoms of Lack of Sleep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E7E31-96B4-55D6-FFF5-8BBC3DFC5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Finding it difficult to wake up in the morning</a:t>
            </a:r>
          </a:p>
          <a:p>
            <a:r>
              <a:rPr lang="en-CA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Complaining of feeling tired or wanting to nap during the day</a:t>
            </a:r>
          </a:p>
          <a:p>
            <a:r>
              <a:rPr lang="en-CA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Preferring to lie down during the day, even if it means missing activities with friends or family</a:t>
            </a:r>
          </a:p>
          <a:p>
            <a:r>
              <a:rPr lang="en-CA" dirty="0">
                <a:solidFill>
                  <a:srgbClr val="333333"/>
                </a:solidFill>
                <a:latin typeface="Noto Sans" panose="020B0502040504020204" pitchFamily="34" charset="0"/>
              </a:rPr>
              <a:t>Hard time learning new information </a:t>
            </a:r>
          </a:p>
          <a:p>
            <a:r>
              <a:rPr lang="en-CA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Forgetfulness </a:t>
            </a:r>
          </a:p>
          <a:p>
            <a:r>
              <a:rPr lang="en-CA" dirty="0">
                <a:solidFill>
                  <a:srgbClr val="333333"/>
                </a:solidFill>
                <a:latin typeface="Noto Sans" panose="020B0502040504020204" pitchFamily="34" charset="0"/>
              </a:rPr>
              <a:t>Increased irritability</a:t>
            </a:r>
          </a:p>
          <a:p>
            <a:endParaRPr lang="en-CA" b="0" i="0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  <a:p>
            <a:endParaRPr lang="en-CA" b="0" i="0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751AB0C-4BE1-BA85-4209-B90210D04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9914" y="4459429"/>
            <a:ext cx="4788404" cy="2033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189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Importance of Sleep</vt:lpstr>
      <vt:lpstr>Good websites for information </vt:lpstr>
      <vt:lpstr>Key Information </vt:lpstr>
      <vt:lpstr>Key Information </vt:lpstr>
      <vt:lpstr>Benefits of Sleep</vt:lpstr>
      <vt:lpstr>Some Signs and Symptoms of Lack of Sleep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importance of sleep</dc:title>
  <dc:creator>Bleakney, Jocelyn</dc:creator>
  <cp:lastModifiedBy>Bleakney, Jocelyn</cp:lastModifiedBy>
  <cp:revision>4</cp:revision>
  <dcterms:created xsi:type="dcterms:W3CDTF">2026-01-27T02:07:48Z</dcterms:created>
  <dcterms:modified xsi:type="dcterms:W3CDTF">2026-01-27T15:46:45Z</dcterms:modified>
</cp:coreProperties>
</file>